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BC"/>
    <a:srgbClr val="FCFCFC"/>
    <a:srgbClr val="005486"/>
    <a:srgbClr val="B2D5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744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716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954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742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96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399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80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394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892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094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901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118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E0B63-2601-4F8A-B49C-6AB56D47D158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231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09" b="39443"/>
          <a:stretch/>
        </p:blipFill>
        <p:spPr bwMode="auto">
          <a:xfrm>
            <a:off x="1" y="1188000"/>
            <a:ext cx="9147502" cy="13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-3721" y="1059582"/>
            <a:ext cx="9144000" cy="192314"/>
          </a:xfrm>
          <a:prstGeom prst="rect">
            <a:avLst/>
          </a:prstGeom>
          <a:solidFill>
            <a:srgbClr val="0080BC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2915815" y="2686730"/>
            <a:ext cx="454315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>
                <a:solidFill>
                  <a:srgbClr val="0080BC"/>
                </a:solidFill>
                <a:latin typeface="Helvetica" pitchFamily="34" charset="0"/>
                <a:cs typeface="Helvetica" panose="020B0604020202020204" pitchFamily="34" charset="0"/>
              </a:rPr>
              <a:t>Keynote speaker</a:t>
            </a:r>
            <a:br>
              <a:rPr lang="en-GB" sz="1050" b="1" dirty="0">
                <a:solidFill>
                  <a:srgbClr val="0080BC"/>
                </a:solidFill>
                <a:latin typeface="Helvetica" pitchFamily="34" charset="0"/>
                <a:cs typeface="Helvetica" panose="020B0604020202020204" pitchFamily="34" charset="0"/>
              </a:rPr>
            </a:br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Ling-Ling Chen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Beijing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	                </a:t>
            </a:r>
          </a:p>
          <a:p>
            <a:br>
              <a:rPr lang="en-GB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</a:br>
            <a:r>
              <a:rPr lang="en-GB" sz="1050" b="1" dirty="0">
                <a:solidFill>
                  <a:srgbClr val="0080BC"/>
                </a:solidFill>
                <a:latin typeface="Helvetica" pitchFamily="34" charset="0"/>
                <a:cs typeface="Helvetica" panose="020B0604020202020204" pitchFamily="34" charset="0"/>
              </a:rPr>
              <a:t>Speakers</a:t>
            </a:r>
            <a:endParaRPr lang="en-GB" sz="105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2987824" y="69972"/>
            <a:ext cx="0" cy="923686"/>
          </a:xfrm>
          <a:prstGeom prst="line">
            <a:avLst/>
          </a:prstGeom>
          <a:ln w="19050">
            <a:solidFill>
              <a:srgbClr val="0080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0" y="2444840"/>
            <a:ext cx="9144000" cy="192314"/>
          </a:xfrm>
          <a:prstGeom prst="rect">
            <a:avLst/>
          </a:prstGeom>
          <a:solidFill>
            <a:srgbClr val="0080BC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 descr="T:\symposia\2021 new logo\Cell_Symposia_AllLogos\Cell_Symposia_Logo_Stacked\Cell_Symposia_Stacked_BlueRG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48" y="249106"/>
            <a:ext cx="785314" cy="59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059832" y="192452"/>
            <a:ext cx="54726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DBD"/>
                </a:solidFill>
                <a:latin typeface="Helvetica" pitchFamily="34" charset="0"/>
              </a:rPr>
              <a:t>Functional RNAs</a:t>
            </a:r>
            <a:br>
              <a:rPr lang="en-GB" sz="2400" b="1" dirty="0">
                <a:solidFill>
                  <a:srgbClr val="007DBD"/>
                </a:solidFill>
                <a:latin typeface="Helvetica" pitchFamily="34" charset="0"/>
              </a:rPr>
            </a:br>
            <a:r>
              <a:rPr lang="en-GB" sz="1000" b="1" dirty="0">
                <a:latin typeface="Helvetica" pitchFamily="34" charset="0"/>
              </a:rPr>
              <a:t>In partnership with Peking University and the Beijing Advanced </a:t>
            </a:r>
            <a:r>
              <a:rPr lang="en-GB" sz="1000" b="1" dirty="0" err="1">
                <a:latin typeface="Helvetica" pitchFamily="34" charset="0"/>
              </a:rPr>
              <a:t>Center</a:t>
            </a:r>
            <a:r>
              <a:rPr lang="en-GB" sz="1000" b="1" dirty="0">
                <a:latin typeface="Helvetica" pitchFamily="34" charset="0"/>
              </a:rPr>
              <a:t> of RNA Biology</a:t>
            </a:r>
            <a:br>
              <a:rPr lang="en-GB" sz="800" b="1" dirty="0">
                <a:solidFill>
                  <a:srgbClr val="007DBD"/>
                </a:solidFill>
                <a:latin typeface="Helvetica" pitchFamily="34" charset="0"/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00B0500000000000000" pitchFamily="2" charset="0"/>
              </a:rPr>
              <a:t>October 20–22, 2024 </a:t>
            </a:r>
            <a:r>
              <a:rPr lang="de-DE" sz="1400" dirty="0">
                <a:solidFill>
                  <a:srgbClr val="007DBD"/>
                </a:solidFill>
                <a:latin typeface="Helvetica" panose="000B0500000000000000" pitchFamily="2" charset="0"/>
              </a:rPr>
              <a:t>— Beijing, China</a:t>
            </a:r>
            <a:endParaRPr lang="en-GB" sz="1400" dirty="0">
              <a:solidFill>
                <a:srgbClr val="007DBD"/>
              </a:solidFill>
              <a:latin typeface="Helvetica" panose="000B0500000000000000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915815" y="4778084"/>
            <a:ext cx="411556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dirty="0">
                <a:solidFill>
                  <a:srgbClr val="0080BC"/>
                </a:solidFill>
                <a:latin typeface="Helvetica" pitchFamily="34" charset="0"/>
                <a:cs typeface="Helvetica" panose="020B0604020202020204" pitchFamily="34" charset="0"/>
              </a:rPr>
              <a:t>For more information, visit: </a:t>
            </a:r>
            <a:r>
              <a:rPr lang="en-GB" sz="1050" b="1" dirty="0">
                <a:solidFill>
                  <a:srgbClr val="0080BC"/>
                </a:solidFill>
                <a:latin typeface="Helvetica" pitchFamily="34" charset="0"/>
                <a:cs typeface="Helvetica" panose="020B0604020202020204" pitchFamily="34" charset="0"/>
              </a:rPr>
              <a:t>cell.com/symposia</a:t>
            </a:r>
            <a:endParaRPr lang="en-GB" sz="1050" b="1" i="1" dirty="0">
              <a:solidFill>
                <a:srgbClr val="0080BC"/>
              </a:solidFill>
              <a:latin typeface="Helvetica" pitchFamily="34" charset="0"/>
              <a:cs typeface="Helvetica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15815" y="3291830"/>
            <a:ext cx="6120681" cy="1008112"/>
          </a:xfrm>
          <a:prstGeom prst="rect">
            <a:avLst/>
          </a:prstGeom>
          <a:noFill/>
        </p:spPr>
        <p:txBody>
          <a:bodyPr wrap="square" numCol="3" rtlCol="0">
            <a:noAutofit/>
          </a:bodyPr>
          <a:lstStyle/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Omar Abdel-Wahab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b="0" i="1" dirty="0">
                <a:solidFill>
                  <a:srgbClr val="666666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New York City</a:t>
            </a:r>
            <a:endParaRPr lang="en-GB" sz="900" i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Xiaofeng</a:t>
            </a:r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 Cao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b="0" i="1" dirty="0">
                <a:solidFill>
                  <a:srgbClr val="666666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Beijing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Maria </a:t>
            </a:r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Carmo</a:t>
            </a:r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-Fonseca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b="0" i="1" dirty="0">
                <a:solidFill>
                  <a:srgbClr val="666666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Lisbon</a:t>
            </a:r>
            <a:endParaRPr lang="en-GB" sz="900" i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Jun-An Chen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b="0" i="1" dirty="0">
                <a:solidFill>
                  <a:srgbClr val="666666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Taipei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Xuemei</a:t>
            </a:r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 Chen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b="0" i="1" dirty="0">
                <a:solidFill>
                  <a:srgbClr val="666666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Beijing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Yiliang</a:t>
            </a:r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 Ding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b="0" i="1" dirty="0">
                <a:solidFill>
                  <a:srgbClr val="666666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Norwich</a:t>
            </a:r>
            <a:endParaRPr lang="en-GB" sz="900" i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Xiang-Dong Fu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b="0" i="1" dirty="0">
                <a:solidFill>
                  <a:srgbClr val="666666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Hangzhou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Amy </a:t>
            </a:r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Gladfelter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b="0" i="1" dirty="0">
                <a:solidFill>
                  <a:srgbClr val="666666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Chapel Hill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Chuan He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b="0" i="1" dirty="0">
                <a:solidFill>
                  <a:srgbClr val="666666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Chicago</a:t>
            </a:r>
            <a:endParaRPr lang="en-GB" sz="900" i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Maite</a:t>
            </a:r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 </a:t>
            </a:r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Huarte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b="0" i="1" dirty="0">
                <a:solidFill>
                  <a:srgbClr val="666666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Pamplona</a:t>
            </a:r>
            <a:endParaRPr lang="en-GB" sz="900" i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Shintaro</a:t>
            </a:r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 Iwasaki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b="0" i="1" dirty="0">
                <a:solidFill>
                  <a:srgbClr val="666666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Tokyo</a:t>
            </a:r>
            <a:endParaRPr lang="en-GB" sz="900" i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Narry</a:t>
            </a:r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 Kim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b="0" i="1" dirty="0">
                <a:solidFill>
                  <a:srgbClr val="666666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Seoul</a:t>
            </a:r>
            <a:endParaRPr lang="en-GB" sz="900" i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Mo-Fang Liu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b="0" i="1" dirty="0">
                <a:solidFill>
                  <a:srgbClr val="666666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Shanghai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Lynne </a:t>
            </a:r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Maquat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b="0" i="1" dirty="0">
                <a:solidFill>
                  <a:srgbClr val="666666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Rochester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Gunter Meister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b="0" i="1" dirty="0">
                <a:solidFill>
                  <a:srgbClr val="666666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Regensburg</a:t>
            </a:r>
            <a:endParaRPr lang="en-GB" sz="900" i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Ramesh Pillai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b="0" i="1" dirty="0">
                <a:solidFill>
                  <a:srgbClr val="666666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Geneva</a:t>
            </a:r>
            <a:br>
              <a:rPr lang="en-GB" sz="900" b="0" i="1" dirty="0">
                <a:solidFill>
                  <a:srgbClr val="666666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</a:br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Xiao Wang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b="0" i="1" dirty="0">
                <a:solidFill>
                  <a:srgbClr val="666666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Cambridge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James Williamson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b="0" i="1" dirty="0">
                <a:solidFill>
                  <a:srgbClr val="666666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La Jolla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15816" y="4227934"/>
            <a:ext cx="4536504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>
                <a:solidFill>
                  <a:srgbClr val="0080BC"/>
                </a:solidFill>
                <a:latin typeface="Helvetica" pitchFamily="34" charset="0"/>
                <a:cs typeface="Helvetica" panose="020B0604020202020204" pitchFamily="34" charset="0"/>
              </a:rPr>
              <a:t>Organizers</a:t>
            </a:r>
            <a:br>
              <a:rPr lang="en-GB" sz="1050" b="1" dirty="0">
                <a:solidFill>
                  <a:srgbClr val="0080BC"/>
                </a:solidFill>
                <a:latin typeface="Helvetica" pitchFamily="34" charset="0"/>
                <a:cs typeface="Helvetica" panose="020B0604020202020204" pitchFamily="34" charset="0"/>
              </a:rPr>
            </a:br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Xuemei</a:t>
            </a:r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 Chen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Peking University, Beijing</a:t>
            </a: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Chuan He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The University of Chicago, Chicago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03847"/>
            <a:ext cx="593840" cy="8559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30208"/>
            <a:ext cx="772940" cy="772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724128" y="4377036"/>
            <a:ext cx="3131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Krista Bledsoe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Senior scientific editor,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Molecular Cell</a:t>
            </a: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Antonia De </a:t>
            </a:r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Maio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Scientific editor,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Cell Reports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3736" y="2761298"/>
            <a:ext cx="2285840" cy="566692"/>
          </a:xfrm>
          <a:prstGeom prst="rect">
            <a:avLst/>
          </a:prstGeom>
          <a:solidFill>
            <a:srgbClr val="0080BC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80BC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97089" y="3373210"/>
            <a:ext cx="2292487" cy="566692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539552" y="2797083"/>
            <a:ext cx="21602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  <a:latin typeface="Helvetica Light" pitchFamily="34" charset="0"/>
              </a:rPr>
              <a:t>Abstract submission deadline</a:t>
            </a:r>
          </a:p>
          <a:p>
            <a:r>
              <a:rPr lang="en-GB" sz="1600" dirty="0">
                <a:solidFill>
                  <a:schemeClr val="bg1"/>
                </a:solidFill>
                <a:latin typeface="Helvetica Light" pitchFamily="34" charset="0"/>
              </a:rPr>
              <a:t>June 14, 2024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3736" y="3424983"/>
            <a:ext cx="219605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  <a:latin typeface="Helvetica Light" pitchFamily="34" charset="0"/>
              </a:rPr>
              <a:t>Early registration deadline</a:t>
            </a:r>
          </a:p>
          <a:p>
            <a:r>
              <a:rPr lang="en-GB" sz="1600" dirty="0">
                <a:solidFill>
                  <a:schemeClr val="bg1"/>
                </a:solidFill>
                <a:latin typeface="Helvetica Light" pitchFamily="34" charset="0"/>
              </a:rPr>
              <a:t>August 16, 2024</a:t>
            </a:r>
          </a:p>
        </p:txBody>
      </p:sp>
    </p:spTree>
    <p:extLst>
      <p:ext uri="{BB962C8B-B14F-4D97-AF65-F5344CB8AC3E}">
        <p14:creationId xmlns:p14="http://schemas.microsoft.com/office/powerpoint/2010/main" val="3103113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9352</TotalTime>
  <Words>174</Words>
  <Application>Microsoft Office PowerPoint</Application>
  <PresentationFormat>On-screen Show (16:9)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Helvetica</vt:lpstr>
      <vt:lpstr>Helvetica Light</vt:lpstr>
      <vt:lpstr>Office Theme</vt:lpstr>
      <vt:lpstr>PowerPoint Presentation</vt:lpstr>
    </vt:vector>
  </TitlesOfParts>
  <Company>Reed Elsevier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Reed Elsevier</dc:creator>
  <cp:lastModifiedBy>collisterhome@gmail.com</cp:lastModifiedBy>
  <cp:revision>162</cp:revision>
  <dcterms:created xsi:type="dcterms:W3CDTF">2013-12-03T09:27:09Z</dcterms:created>
  <dcterms:modified xsi:type="dcterms:W3CDTF">2024-05-07T18:01:28Z</dcterms:modified>
</cp:coreProperties>
</file>