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C90"/>
    <a:srgbClr val="0987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266" autoAdjust="0"/>
  </p:normalViewPr>
  <p:slideViewPr>
    <p:cSldViewPr snapToGrid="0">
      <p:cViewPr varScale="1">
        <p:scale>
          <a:sx n="121" d="100"/>
          <a:sy n="121" d="100"/>
        </p:scale>
        <p:origin x="852" y="108"/>
      </p:cViewPr>
      <p:guideLst>
        <p:guide orient="horz" pos="2160"/>
        <p:guide pos="2880"/>
      </p:guideLst>
    </p:cSldViewPr>
  </p:slideViewPr>
  <p:notesTextViewPr>
    <p:cViewPr>
      <p:scale>
        <a:sx n="1" d="1"/>
        <a:sy n="1" d="1"/>
      </p:scale>
      <p:origin x="0" y="0"/>
    </p:cViewPr>
  </p:notesTextViewPr>
  <p:gridSpacing cx="72010" cy="7201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D4DE97-5F0D-42B5-8D7E-D40D45A3AAD4}" type="datetimeFigureOut">
              <a:rPr lang="en-GB" smtClean="0"/>
              <a:t>07/10/2020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8D2183-7BD3-4082-B1E0-69A9F3DDFD82}" type="slidenum">
              <a:rPr lang="en-GB" smtClean="0"/>
              <a:t>‹#›</a:t>
            </a:fld>
            <a:endParaRPr lang="en-GB"/>
          </a:p>
        </p:txBody>
      </p:sp>
    </p:spTree>
    <p:extLst>
      <p:ext uri="{BB962C8B-B14F-4D97-AF65-F5344CB8AC3E}">
        <p14:creationId xmlns:p14="http://schemas.microsoft.com/office/powerpoint/2010/main" val="3067403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38D2183-7BD3-4082-B1E0-69A9F3DDFD82}" type="slidenum">
              <a:rPr lang="en-GB" smtClean="0"/>
              <a:t>1</a:t>
            </a:fld>
            <a:endParaRPr lang="en-GB"/>
          </a:p>
        </p:txBody>
      </p:sp>
    </p:spTree>
    <p:extLst>
      <p:ext uri="{BB962C8B-B14F-4D97-AF65-F5344CB8AC3E}">
        <p14:creationId xmlns:p14="http://schemas.microsoft.com/office/powerpoint/2010/main" val="2019860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6AB5874-DA7F-4A71-84F5-983ED5071794}" type="datetimeFigureOut">
              <a:rPr lang="en-GB" smtClean="0"/>
              <a:t>07/10/2020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CD4D85-DC9A-499C-BA7C-D4809FFE7FBB}" type="slidenum">
              <a:rPr lang="en-GB" smtClean="0"/>
              <a:t>‹#›</a:t>
            </a:fld>
            <a:endParaRPr lang="en-GB"/>
          </a:p>
        </p:txBody>
      </p:sp>
    </p:spTree>
    <p:extLst>
      <p:ext uri="{BB962C8B-B14F-4D97-AF65-F5344CB8AC3E}">
        <p14:creationId xmlns:p14="http://schemas.microsoft.com/office/powerpoint/2010/main" val="670275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6AB5874-DA7F-4A71-84F5-983ED5071794}" type="datetimeFigureOut">
              <a:rPr lang="en-GB" smtClean="0"/>
              <a:t>07/10/2020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CD4D85-DC9A-499C-BA7C-D4809FFE7FBB}" type="slidenum">
              <a:rPr lang="en-GB" smtClean="0"/>
              <a:t>‹#›</a:t>
            </a:fld>
            <a:endParaRPr lang="en-GB"/>
          </a:p>
        </p:txBody>
      </p:sp>
    </p:spTree>
    <p:extLst>
      <p:ext uri="{BB962C8B-B14F-4D97-AF65-F5344CB8AC3E}">
        <p14:creationId xmlns:p14="http://schemas.microsoft.com/office/powerpoint/2010/main" val="809165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AB5874-DA7F-4A71-84F5-983ED5071794}" type="datetimeFigureOut">
              <a:rPr lang="en-GB" smtClean="0"/>
              <a:t>07/10/2020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CD4D85-DC9A-499C-BA7C-D4809FFE7FBB}" type="slidenum">
              <a:rPr lang="en-GB" smtClean="0"/>
              <a:t>‹#›</a:t>
            </a:fld>
            <a:endParaRPr lang="en-GB"/>
          </a:p>
        </p:txBody>
      </p:sp>
    </p:spTree>
    <p:extLst>
      <p:ext uri="{BB962C8B-B14F-4D97-AF65-F5344CB8AC3E}">
        <p14:creationId xmlns:p14="http://schemas.microsoft.com/office/powerpoint/2010/main" val="461076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6AB5874-DA7F-4A71-84F5-983ED5071794}" type="datetimeFigureOut">
              <a:rPr lang="en-GB" smtClean="0"/>
              <a:t>07/10/2020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CD4D85-DC9A-499C-BA7C-D4809FFE7FBB}" type="slidenum">
              <a:rPr lang="en-GB" smtClean="0"/>
              <a:t>‹#›</a:t>
            </a:fld>
            <a:endParaRPr lang="en-GB"/>
          </a:p>
        </p:txBody>
      </p:sp>
    </p:spTree>
    <p:extLst>
      <p:ext uri="{BB962C8B-B14F-4D97-AF65-F5344CB8AC3E}">
        <p14:creationId xmlns:p14="http://schemas.microsoft.com/office/powerpoint/2010/main" val="4032596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6AB5874-DA7F-4A71-84F5-983ED5071794}" type="datetimeFigureOut">
              <a:rPr lang="en-GB" smtClean="0"/>
              <a:t>07/10/2020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BCD4D85-DC9A-499C-BA7C-D4809FFE7FBB}" type="slidenum">
              <a:rPr lang="en-GB" smtClean="0"/>
              <a:t>‹#›</a:t>
            </a:fld>
            <a:endParaRPr lang="en-GB"/>
          </a:p>
        </p:txBody>
      </p:sp>
    </p:spTree>
    <p:extLst>
      <p:ext uri="{BB962C8B-B14F-4D97-AF65-F5344CB8AC3E}">
        <p14:creationId xmlns:p14="http://schemas.microsoft.com/office/powerpoint/2010/main" val="762375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6AB5874-DA7F-4A71-84F5-983ED5071794}" type="datetimeFigureOut">
              <a:rPr lang="en-GB" smtClean="0"/>
              <a:t>07/10/2020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BCD4D85-DC9A-499C-BA7C-D4809FFE7FBB}" type="slidenum">
              <a:rPr lang="en-GB" smtClean="0"/>
              <a:t>‹#›</a:t>
            </a:fld>
            <a:endParaRPr lang="en-GB"/>
          </a:p>
        </p:txBody>
      </p:sp>
    </p:spTree>
    <p:extLst>
      <p:ext uri="{BB962C8B-B14F-4D97-AF65-F5344CB8AC3E}">
        <p14:creationId xmlns:p14="http://schemas.microsoft.com/office/powerpoint/2010/main" val="2606802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AB5874-DA7F-4A71-84F5-983ED5071794}" type="datetimeFigureOut">
              <a:rPr lang="en-GB" smtClean="0"/>
              <a:t>07/10/2020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BCD4D85-DC9A-499C-BA7C-D4809FFE7FBB}" type="slidenum">
              <a:rPr lang="en-GB" smtClean="0"/>
              <a:t>‹#›</a:t>
            </a:fld>
            <a:endParaRPr lang="en-GB"/>
          </a:p>
        </p:txBody>
      </p:sp>
    </p:spTree>
    <p:extLst>
      <p:ext uri="{BB962C8B-B14F-4D97-AF65-F5344CB8AC3E}">
        <p14:creationId xmlns:p14="http://schemas.microsoft.com/office/powerpoint/2010/main" val="695910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AB5874-DA7F-4A71-84F5-983ED5071794}" type="datetimeFigureOut">
              <a:rPr lang="en-GB" smtClean="0"/>
              <a:t>07/10/2020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CD4D85-DC9A-499C-BA7C-D4809FFE7FBB}" type="slidenum">
              <a:rPr lang="en-GB" smtClean="0"/>
              <a:t>‹#›</a:t>
            </a:fld>
            <a:endParaRPr lang="en-GB"/>
          </a:p>
        </p:txBody>
      </p:sp>
    </p:spTree>
    <p:extLst>
      <p:ext uri="{BB962C8B-B14F-4D97-AF65-F5344CB8AC3E}">
        <p14:creationId xmlns:p14="http://schemas.microsoft.com/office/powerpoint/2010/main" val="3786607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AB5874-DA7F-4A71-84F5-983ED5071794}" type="datetimeFigureOut">
              <a:rPr lang="en-GB" smtClean="0"/>
              <a:t>07/10/2020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CD4D85-DC9A-499C-BA7C-D4809FFE7FBB}" type="slidenum">
              <a:rPr lang="en-GB" smtClean="0"/>
              <a:t>‹#›</a:t>
            </a:fld>
            <a:endParaRPr lang="en-GB"/>
          </a:p>
        </p:txBody>
      </p:sp>
    </p:spTree>
    <p:extLst>
      <p:ext uri="{BB962C8B-B14F-4D97-AF65-F5344CB8AC3E}">
        <p14:creationId xmlns:p14="http://schemas.microsoft.com/office/powerpoint/2010/main" val="2486317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6AB5874-DA7F-4A71-84F5-983ED5071794}" type="datetimeFigureOut">
              <a:rPr lang="en-GB" smtClean="0"/>
              <a:t>07/10/2020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CD4D85-DC9A-499C-BA7C-D4809FFE7FBB}" type="slidenum">
              <a:rPr lang="en-GB" smtClean="0"/>
              <a:t>‹#›</a:t>
            </a:fld>
            <a:endParaRPr lang="en-GB"/>
          </a:p>
        </p:txBody>
      </p:sp>
    </p:spTree>
    <p:extLst>
      <p:ext uri="{BB962C8B-B14F-4D97-AF65-F5344CB8AC3E}">
        <p14:creationId xmlns:p14="http://schemas.microsoft.com/office/powerpoint/2010/main" val="3741481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6AB5874-DA7F-4A71-84F5-983ED5071794}" type="datetimeFigureOut">
              <a:rPr lang="en-GB" smtClean="0"/>
              <a:t>07/10/2020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CD4D85-DC9A-499C-BA7C-D4809FFE7FBB}" type="slidenum">
              <a:rPr lang="en-GB" smtClean="0"/>
              <a:t>‹#›</a:t>
            </a:fld>
            <a:endParaRPr lang="en-GB"/>
          </a:p>
        </p:txBody>
      </p:sp>
    </p:spTree>
    <p:extLst>
      <p:ext uri="{BB962C8B-B14F-4D97-AF65-F5344CB8AC3E}">
        <p14:creationId xmlns:p14="http://schemas.microsoft.com/office/powerpoint/2010/main" val="746814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AB5874-DA7F-4A71-84F5-983ED5071794}" type="datetimeFigureOut">
              <a:rPr lang="en-GB" smtClean="0"/>
              <a:t>07/10/2020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CD4D85-DC9A-499C-BA7C-D4809FFE7FBB}" type="slidenum">
              <a:rPr lang="en-GB" smtClean="0"/>
              <a:t>‹#›</a:t>
            </a:fld>
            <a:endParaRPr lang="en-GB"/>
          </a:p>
        </p:txBody>
      </p:sp>
    </p:spTree>
    <p:extLst>
      <p:ext uri="{BB962C8B-B14F-4D97-AF65-F5344CB8AC3E}">
        <p14:creationId xmlns:p14="http://schemas.microsoft.com/office/powerpoint/2010/main" val="27536189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473371"/>
            <a:ext cx="9144000" cy="384629"/>
          </a:xfrm>
          <a:prstGeom prst="rect">
            <a:avLst/>
          </a:prstGeom>
          <a:solidFill>
            <a:srgbClr val="005C9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1748968" y="6506576"/>
            <a:ext cx="5936344" cy="307777"/>
          </a:xfrm>
          <a:prstGeom prst="rect">
            <a:avLst/>
          </a:prstGeom>
          <a:noFill/>
        </p:spPr>
        <p:txBody>
          <a:bodyPr wrap="square" rtlCol="0">
            <a:spAutoFit/>
          </a:bodyPr>
          <a:lstStyle/>
          <a:p>
            <a:r>
              <a:rPr lang="en-GB" sz="1400" dirty="0">
                <a:solidFill>
                  <a:schemeClr val="bg1"/>
                </a:solidFill>
                <a:latin typeface="Helvetica Light" pitchFamily="34" charset="0"/>
              </a:rPr>
              <a:t>To submit your abstract and to register visit: </a:t>
            </a:r>
            <a:r>
              <a:rPr lang="en-GB" sz="1400" b="1" dirty="0">
                <a:solidFill>
                  <a:schemeClr val="bg1"/>
                </a:solidFill>
                <a:latin typeface="Helvetica Light" pitchFamily="34" charset="0"/>
              </a:rPr>
              <a:t>cell.com/symposia</a:t>
            </a:r>
          </a:p>
        </p:txBody>
      </p:sp>
      <p:sp>
        <p:nvSpPr>
          <p:cNvPr id="9" name="Rectangle 8"/>
          <p:cNvSpPr/>
          <p:nvPr/>
        </p:nvSpPr>
        <p:spPr>
          <a:xfrm>
            <a:off x="0" y="3018965"/>
            <a:ext cx="9144000" cy="192314"/>
          </a:xfrm>
          <a:prstGeom prst="rect">
            <a:avLst/>
          </a:prstGeom>
          <a:solidFill>
            <a:srgbClr val="005C9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0" y="1299031"/>
            <a:ext cx="9144000" cy="192314"/>
          </a:xfrm>
          <a:prstGeom prst="rect">
            <a:avLst/>
          </a:prstGeom>
          <a:solidFill>
            <a:srgbClr val="005C90"/>
          </a:solidFill>
          <a:ln w="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131292" y="3526082"/>
            <a:ext cx="1282485" cy="2722318"/>
          </a:xfrm>
          <a:prstGeom prst="rect">
            <a:avLst/>
          </a:prstGeom>
          <a:solidFill>
            <a:srgbClr val="005C9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p:cNvSpPr txBox="1"/>
          <p:nvPr/>
        </p:nvSpPr>
        <p:spPr>
          <a:xfrm>
            <a:off x="85726" y="3749875"/>
            <a:ext cx="1413778" cy="2262158"/>
          </a:xfrm>
          <a:prstGeom prst="rect">
            <a:avLst/>
          </a:prstGeom>
          <a:noFill/>
        </p:spPr>
        <p:txBody>
          <a:bodyPr wrap="square" rtlCol="0">
            <a:spAutoFit/>
          </a:bodyPr>
          <a:lstStyle/>
          <a:p>
            <a:r>
              <a:rPr lang="en-GB" sz="1400" dirty="0">
                <a:solidFill>
                  <a:schemeClr val="bg1"/>
                </a:solidFill>
                <a:latin typeface="Helvetica Light" pitchFamily="34" charset="0"/>
              </a:rPr>
              <a:t>Abstract Submission Deadline:</a:t>
            </a:r>
          </a:p>
          <a:p>
            <a:r>
              <a:rPr lang="en-GB" sz="1400" dirty="0">
                <a:solidFill>
                  <a:schemeClr val="bg1"/>
                </a:solidFill>
                <a:latin typeface="Helvetica Light" pitchFamily="34" charset="0"/>
              </a:rPr>
              <a:t>June 4, 2021</a:t>
            </a:r>
          </a:p>
          <a:p>
            <a:endParaRPr lang="en-GB" sz="1400" dirty="0">
              <a:solidFill>
                <a:schemeClr val="bg1"/>
              </a:solidFill>
              <a:latin typeface="Helvetica Light" pitchFamily="34" charset="0"/>
            </a:endParaRPr>
          </a:p>
          <a:p>
            <a:r>
              <a:rPr lang="en-GB" sz="1400" dirty="0">
                <a:solidFill>
                  <a:schemeClr val="bg1"/>
                </a:solidFill>
                <a:latin typeface="Helvetica Light" pitchFamily="34" charset="0"/>
              </a:rPr>
              <a:t>Early Registration Deadline:</a:t>
            </a:r>
          </a:p>
          <a:p>
            <a:r>
              <a:rPr lang="en-GB" sz="1400" dirty="0">
                <a:solidFill>
                  <a:schemeClr val="bg1"/>
                </a:solidFill>
                <a:latin typeface="Helvetica Light" pitchFamily="34" charset="0"/>
              </a:rPr>
              <a:t>July 30, 2021</a:t>
            </a:r>
          </a:p>
          <a:p>
            <a:endParaRPr lang="en-GB" sz="1500" dirty="0">
              <a:solidFill>
                <a:schemeClr val="bg1"/>
              </a:solidFill>
              <a:latin typeface="Helvetica Light" pitchFamily="34" charset="0"/>
            </a:endParaRPr>
          </a:p>
        </p:txBody>
      </p:sp>
      <p:sp>
        <p:nvSpPr>
          <p:cNvPr id="15" name="TextBox 14"/>
          <p:cNvSpPr txBox="1"/>
          <p:nvPr/>
        </p:nvSpPr>
        <p:spPr>
          <a:xfrm>
            <a:off x="2902638" y="82553"/>
            <a:ext cx="8455484" cy="1446550"/>
          </a:xfrm>
          <a:prstGeom prst="rect">
            <a:avLst/>
          </a:prstGeom>
          <a:noFill/>
        </p:spPr>
        <p:txBody>
          <a:bodyPr wrap="square" rtlCol="0">
            <a:spAutoFit/>
          </a:bodyPr>
          <a:lstStyle/>
          <a:p>
            <a:r>
              <a:rPr lang="en-GB" sz="2400" b="1" dirty="0">
                <a:solidFill>
                  <a:schemeClr val="tx2"/>
                </a:solidFill>
              </a:rPr>
              <a:t>Cell-NCI Symposium: Beyond Cancer Genomics </a:t>
            </a:r>
          </a:p>
          <a:p>
            <a:r>
              <a:rPr lang="en-GB" sz="2400" b="1" dirty="0">
                <a:solidFill>
                  <a:schemeClr val="tx2"/>
                </a:solidFill>
              </a:rPr>
              <a:t>Toward Precision Oncology</a:t>
            </a:r>
          </a:p>
          <a:p>
            <a:r>
              <a:rPr lang="en-GB" sz="2000" b="1" dirty="0">
                <a:solidFill>
                  <a:schemeClr val="tx1">
                    <a:lumMod val="65000"/>
                    <a:lumOff val="35000"/>
                  </a:schemeClr>
                </a:solidFill>
                <a:latin typeface="Helvetica Light" pitchFamily="34" charset="0"/>
              </a:rPr>
              <a:t>October 4–6, 2021 | Bethesda, MD, USA</a:t>
            </a:r>
          </a:p>
          <a:p>
            <a:endParaRPr lang="en-GB" sz="2000" b="1" dirty="0">
              <a:solidFill>
                <a:schemeClr val="tx1">
                  <a:lumMod val="65000"/>
                  <a:lumOff val="35000"/>
                </a:schemeClr>
              </a:solidFill>
              <a:latin typeface="Helvetica Light" pitchFamily="34" charset="0"/>
            </a:endParaRPr>
          </a:p>
        </p:txBody>
      </p:sp>
      <p:pic>
        <p:nvPicPr>
          <p:cNvPr id="1026" name="Picture 2" descr="X:\elsevier\cell press\Powerpoint Slides\symposia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521" y="101604"/>
            <a:ext cx="1215144" cy="1116466"/>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Connector 20"/>
          <p:cNvCxnSpPr/>
          <p:nvPr/>
        </p:nvCxnSpPr>
        <p:spPr>
          <a:xfrm>
            <a:off x="0" y="1496786"/>
            <a:ext cx="9144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7254" y="3018965"/>
            <a:ext cx="9144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248398" y="3607415"/>
            <a:ext cx="2219325" cy="723275"/>
          </a:xfrm>
          <a:prstGeom prst="rect">
            <a:avLst/>
          </a:prstGeom>
          <a:noFill/>
        </p:spPr>
        <p:txBody>
          <a:bodyPr wrap="square" rtlCol="0">
            <a:spAutoFit/>
          </a:bodyPr>
          <a:lstStyle/>
          <a:p>
            <a:r>
              <a:rPr lang="en-GB" sz="1300" dirty="0"/>
              <a:t> </a:t>
            </a:r>
          </a:p>
          <a:p>
            <a:endParaRPr lang="en-GB" sz="1400" dirty="0"/>
          </a:p>
          <a:p>
            <a:r>
              <a:rPr lang="en-GB" sz="1400" dirty="0"/>
              <a:t> </a:t>
            </a:r>
          </a:p>
        </p:txBody>
      </p:sp>
      <p:sp>
        <p:nvSpPr>
          <p:cNvPr id="12" name="TextBox 11"/>
          <p:cNvSpPr txBox="1"/>
          <p:nvPr/>
        </p:nvSpPr>
        <p:spPr>
          <a:xfrm>
            <a:off x="1509027" y="5308967"/>
            <a:ext cx="3320148" cy="1200329"/>
          </a:xfrm>
          <a:prstGeom prst="rect">
            <a:avLst/>
          </a:prstGeom>
          <a:noFill/>
        </p:spPr>
        <p:txBody>
          <a:bodyPr wrap="square" rtlCol="0">
            <a:spAutoFit/>
          </a:bodyPr>
          <a:lstStyle/>
          <a:p>
            <a:r>
              <a:rPr lang="en-GB" sz="1400" b="1" dirty="0">
                <a:solidFill>
                  <a:schemeClr val="tx2"/>
                </a:solidFill>
                <a:latin typeface="Calibri" panose="020F0502020204030204" pitchFamily="34" charset="0"/>
                <a:cs typeface="Calibri" panose="020F0502020204030204" pitchFamily="34" charset="0"/>
              </a:rPr>
              <a:t>Organizers</a:t>
            </a:r>
            <a:r>
              <a:rPr lang="en-GB" sz="1600" dirty="0"/>
              <a:t>: </a:t>
            </a:r>
          </a:p>
          <a:p>
            <a:r>
              <a:rPr lang="en-GB" sz="1400" b="1" dirty="0"/>
              <a:t>Andrea </a:t>
            </a:r>
            <a:r>
              <a:rPr lang="en-GB" sz="1400" b="1" dirty="0" err="1"/>
              <a:t>Califano</a:t>
            </a:r>
            <a:r>
              <a:rPr lang="en-GB" sz="1400" i="1" dirty="0"/>
              <a:t>, USA</a:t>
            </a:r>
            <a:r>
              <a:rPr lang="en-GB" sz="1400" dirty="0"/>
              <a:t> </a:t>
            </a:r>
            <a:br>
              <a:rPr lang="en-GB" sz="1400" dirty="0"/>
            </a:br>
            <a:r>
              <a:rPr lang="en-GB" sz="1400" b="1" dirty="0"/>
              <a:t>Daniela Gerhard</a:t>
            </a:r>
            <a:r>
              <a:rPr lang="en-GB" sz="1400" i="1" dirty="0"/>
              <a:t>, USA</a:t>
            </a:r>
            <a:r>
              <a:rPr lang="en-GB" sz="1400" dirty="0"/>
              <a:t> </a:t>
            </a:r>
            <a:br>
              <a:rPr lang="en-GB" sz="1400" dirty="0"/>
            </a:br>
            <a:r>
              <a:rPr lang="en-GB" sz="1400" b="1" dirty="0"/>
              <a:t>Michael McManus</a:t>
            </a:r>
            <a:r>
              <a:rPr lang="en-GB" sz="1400" i="1" dirty="0"/>
              <a:t>, USA</a:t>
            </a:r>
            <a:r>
              <a:rPr lang="en-GB" sz="1400" dirty="0"/>
              <a:t> </a:t>
            </a:r>
            <a:br>
              <a:rPr lang="en-GB" sz="1400" dirty="0"/>
            </a:br>
            <a:endParaRPr lang="en-GB" sz="1400" i="1" dirty="0"/>
          </a:p>
        </p:txBody>
      </p:sp>
      <p:sp>
        <p:nvSpPr>
          <p:cNvPr id="2" name="TextBox 1"/>
          <p:cNvSpPr txBox="1"/>
          <p:nvPr/>
        </p:nvSpPr>
        <p:spPr>
          <a:xfrm>
            <a:off x="1522665" y="3526082"/>
            <a:ext cx="7507035" cy="1815882"/>
          </a:xfrm>
          <a:prstGeom prst="rect">
            <a:avLst/>
          </a:prstGeom>
          <a:noFill/>
        </p:spPr>
        <p:txBody>
          <a:bodyPr wrap="square" rtlCol="0">
            <a:spAutoFit/>
          </a:bodyPr>
          <a:lstStyle/>
          <a:p>
            <a:pPr algn="just"/>
            <a:r>
              <a:rPr lang="en-GB" sz="1400" dirty="0"/>
              <a:t>The Cell-NCI Symposium: Beyond Cancer Genomics Toward Precision Oncology will showcase recent work using large volumes of cancer multi-</a:t>
            </a:r>
            <a:r>
              <a:rPr lang="en-GB" sz="1400" dirty="0" err="1"/>
              <a:t>omic</a:t>
            </a:r>
            <a:r>
              <a:rPr lang="en-GB" sz="1400" dirty="0"/>
              <a:t> studies to guide functional characterization and assessment of candidate therapeutic targets.  The meeting will feature the latest advances in functional genomic approaches, both computational and experimental, and show how deep data analyses and high-throughput approaches are reshaping our understanding of fundamental cancer biology mechanisms and impacting clinical oncology. Our aim is to bring together participants from both within and outside of the CTD2 Network to stimulate exciting discussions, promote cross-pollination of ideas, and accelerate the translation of multi-</a:t>
            </a:r>
            <a:r>
              <a:rPr lang="en-GB" sz="1400" dirty="0" err="1"/>
              <a:t>omic</a:t>
            </a:r>
            <a:r>
              <a:rPr lang="en-GB" sz="1400" dirty="0"/>
              <a:t> cancer data to precision medicine.</a:t>
            </a:r>
          </a:p>
        </p:txBody>
      </p:sp>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t="23646" b="47269"/>
          <a:stretch/>
        </p:blipFill>
        <p:spPr>
          <a:xfrm>
            <a:off x="0" y="1362074"/>
            <a:ext cx="9144000" cy="1773005"/>
          </a:xfrm>
          <a:prstGeom prst="rect">
            <a:avLst/>
          </a:prstGeom>
        </p:spPr>
      </p:pic>
      <p:sp>
        <p:nvSpPr>
          <p:cNvPr id="5" name="TextBox 4"/>
          <p:cNvSpPr txBox="1"/>
          <p:nvPr/>
        </p:nvSpPr>
        <p:spPr>
          <a:xfrm>
            <a:off x="3305175" y="5543550"/>
            <a:ext cx="3390900" cy="800219"/>
          </a:xfrm>
          <a:prstGeom prst="rect">
            <a:avLst/>
          </a:prstGeom>
          <a:noFill/>
        </p:spPr>
        <p:txBody>
          <a:bodyPr wrap="square" rtlCol="0">
            <a:spAutoFit/>
          </a:bodyPr>
          <a:lstStyle/>
          <a:p>
            <a:r>
              <a:rPr lang="en-GB" sz="1400" b="1" dirty="0"/>
              <a:t>Harmony Turk</a:t>
            </a:r>
            <a:r>
              <a:rPr lang="en-GB" sz="1400" dirty="0"/>
              <a:t>, Senior Editor, </a:t>
            </a:r>
            <a:r>
              <a:rPr lang="en-GB" sz="1400" i="1" dirty="0"/>
              <a:t>Cancer Cell</a:t>
            </a:r>
            <a:br>
              <a:rPr lang="en-GB" sz="1400" dirty="0"/>
            </a:br>
            <a:r>
              <a:rPr lang="en-GB" sz="1400" b="1" dirty="0"/>
              <a:t>Miao-Chih Tsai</a:t>
            </a:r>
            <a:r>
              <a:rPr lang="en-GB" sz="1400" dirty="0"/>
              <a:t>, Senior Editor, </a:t>
            </a:r>
            <a:r>
              <a:rPr lang="en-GB" sz="1400" i="1" dirty="0"/>
              <a:t>Cell</a:t>
            </a:r>
            <a:endParaRPr lang="en-GB" sz="1400" dirty="0"/>
          </a:p>
          <a:p>
            <a:endParaRPr lang="en-GB" dirty="0"/>
          </a:p>
        </p:txBody>
      </p:sp>
      <p:pic>
        <p:nvPicPr>
          <p:cNvPr id="13" name="Picture 12" descr="A picture containing logo&#10;&#10;Description automatically generated">
            <a:extLst>
              <a:ext uri="{FF2B5EF4-FFF2-40B4-BE49-F238E27FC236}">
                <a16:creationId xmlns:a16="http://schemas.microsoft.com/office/drawing/2014/main" id="{E23129AC-97ED-4F4A-A7BE-5E60C25167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13777" y="216431"/>
            <a:ext cx="1654013" cy="731864"/>
          </a:xfrm>
          <a:prstGeom prst="rect">
            <a:avLst/>
          </a:prstGeom>
        </p:spPr>
      </p:pic>
    </p:spTree>
    <p:extLst>
      <p:ext uri="{BB962C8B-B14F-4D97-AF65-F5344CB8AC3E}">
        <p14:creationId xmlns:p14="http://schemas.microsoft.com/office/powerpoint/2010/main" val="23349784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433</TotalTime>
  <Words>174</Words>
  <Application>Microsoft Office PowerPoint</Application>
  <PresentationFormat>On-screen Show (4:3)</PresentationFormat>
  <Paragraphs>17</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Helvetica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Neil</dc:creator>
  <cp:lastModifiedBy>Marie Treadwell</cp:lastModifiedBy>
  <cp:revision>65</cp:revision>
  <dcterms:created xsi:type="dcterms:W3CDTF">2014-01-17T12:04:21Z</dcterms:created>
  <dcterms:modified xsi:type="dcterms:W3CDTF">2020-10-07T12:01:56Z</dcterms:modified>
</cp:coreProperties>
</file>